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99" r:id="rId2"/>
    <p:sldId id="297" r:id="rId3"/>
    <p:sldId id="319" r:id="rId4"/>
    <p:sldId id="259" r:id="rId5"/>
    <p:sldId id="321" r:id="rId6"/>
    <p:sldId id="320" r:id="rId7"/>
    <p:sldId id="326" r:id="rId8"/>
    <p:sldId id="311" r:id="rId9"/>
    <p:sldId id="313" r:id="rId10"/>
    <p:sldId id="314" r:id="rId11"/>
    <p:sldId id="315" r:id="rId12"/>
    <p:sldId id="318" r:id="rId13"/>
    <p:sldId id="289" r:id="rId14"/>
    <p:sldId id="316" r:id="rId15"/>
    <p:sldId id="317" r:id="rId16"/>
    <p:sldId id="300"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434" y="6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endParaRPr/>
          </a:p>
        </p:txBody>
      </p:sp>
      <p:sp>
        <p:nvSpPr>
          <p:cNvPr id="21" name="Texte du titre"/>
          <p:cNvSpPr txBox="1">
            <a:spLocks noGrp="1"/>
          </p:cNvSpPr>
          <p:nvPr>
            <p:ph type="title"/>
          </p:nvPr>
        </p:nvSpPr>
        <p:spPr>
          <a:xfrm>
            <a:off x="1270000" y="6680200"/>
            <a:ext cx="10464800" cy="1270000"/>
          </a:xfrm>
          <a:prstGeom prst="rect">
            <a:avLst/>
          </a:prstGeom>
        </p:spPr>
        <p:txBody>
          <a:bodyPr anchor="b"/>
          <a:lstStyle>
            <a:lvl1pPr algn="ctr"/>
          </a:lstStyle>
          <a:p>
            <a:r>
              <a:t>Texte du titre</a:t>
            </a:r>
          </a:p>
        </p:txBody>
      </p:sp>
      <p:sp>
        <p:nvSpPr>
          <p:cNvPr id="22" name="Texte niveau 1…"/>
          <p:cNvSpPr txBox="1">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270000" y="3289300"/>
            <a:ext cx="10464800" cy="3175000"/>
          </a:xfrm>
          <a:prstGeom prst="rect">
            <a:avLst/>
          </a:prstGeom>
        </p:spPr>
        <p:txBody>
          <a:bodyPr/>
          <a:lstStyle>
            <a:lvl1pPr algn="ct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endParaRPr/>
          </a:p>
        </p:txBody>
      </p:sp>
      <p:sp>
        <p:nvSpPr>
          <p:cNvPr id="39" name="Texte du titre"/>
          <p:cNvSpPr txBox="1">
            <a:spLocks noGrp="1"/>
          </p:cNvSpPr>
          <p:nvPr>
            <p:ph type="title"/>
          </p:nvPr>
        </p:nvSpPr>
        <p:spPr>
          <a:xfrm>
            <a:off x="965200" y="1397000"/>
            <a:ext cx="5600700" cy="4038600"/>
          </a:xfrm>
          <a:prstGeom prst="rect">
            <a:avLst/>
          </a:prstGeom>
        </p:spPr>
        <p:txBody>
          <a:bodyPr anchor="b"/>
          <a:lstStyle>
            <a:lvl1pPr algn="ctr">
              <a:defRPr sz="6800"/>
            </a:lvl1pPr>
          </a:lstStyle>
          <a:p>
            <a:r>
              <a:t>Texte du titre</a:t>
            </a:r>
          </a:p>
        </p:txBody>
      </p:sp>
      <p:sp>
        <p:nvSpPr>
          <p:cNvPr id="40" name="Texte niveau 1…"/>
          <p:cNvSpPr txBox="1">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lvl1pPr algn="ct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lvl1pPr algn="ctr"/>
          </a:lstStyle>
          <a:p>
            <a:r>
              <a:t>Texte du titre</a:t>
            </a:r>
          </a:p>
        </p:txBody>
      </p:sp>
      <p:sp>
        <p:nvSpPr>
          <p:cNvPr id="57" name="Texte niveau 1…"/>
          <p:cNvSpPr txBox="1">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lvl1pPr algn="ctr"/>
          </a:lstStyle>
          <a:p>
            <a:r>
              <a:t>Texte du titre</a:t>
            </a:r>
          </a:p>
        </p:txBody>
      </p:sp>
      <p:sp>
        <p:nvSpPr>
          <p:cNvPr id="67" name="Texte niveau 1…"/>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a:off x="952500" y="825500"/>
            <a:ext cx="6197600" cy="8089900"/>
          </a:xfrm>
          <a:prstGeom prst="rect">
            <a:avLst/>
          </a:prstGeom>
          <a:ln w="9525">
            <a:round/>
          </a:ln>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 Saisissez une citation ici. »"/>
          <p:cNvSpPr txBox="1">
            <a:spLocks noGrp="1"/>
          </p:cNvSpPr>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r>
              <a:t>« Saisissez une citation ici. »</a:t>
            </a:r>
          </a:p>
        </p:txBody>
      </p:sp>
      <p:sp>
        <p:nvSpPr>
          <p:cNvPr id="94" name="-Gilles Allain"/>
          <p:cNvSpPr txBox="1">
            <a:spLocks noGrp="1"/>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-Gilles Allain</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exte niveau 1…"/>
          <p:cNvSpPr txBox="1">
            <a:spLocks noGrp="1"/>
          </p:cNvSpPr>
          <p:nvPr>
            <p:ph type="body" idx="1"/>
          </p:nvPr>
        </p:nvSpPr>
        <p:spPr>
          <a:xfrm>
            <a:off x="1270000" y="1168400"/>
            <a:ext cx="10464800" cy="7416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Texte niveau 1</a:t>
            </a:r>
          </a:p>
          <a:p>
            <a:pPr lvl="1"/>
            <a:r>
              <a:t>Texte niveau 2</a:t>
            </a:r>
          </a:p>
          <a:p>
            <a:pPr lvl="2"/>
            <a:r>
              <a:t>Texte niveau 3</a:t>
            </a:r>
          </a:p>
          <a:p>
            <a:pPr lvl="3"/>
            <a:r>
              <a:t>Texte niveau 4</a:t>
            </a:r>
          </a:p>
          <a:p>
            <a:pPr lvl="4"/>
            <a:r>
              <a:t>Texte niveau 5</a:t>
            </a:r>
          </a:p>
        </p:txBody>
      </p:sp>
      <p:sp>
        <p:nvSpPr>
          <p:cNvPr id="3" name="Texte du titre"/>
          <p:cNvSpPr txBox="1">
            <a:spLocks noGrp="1"/>
          </p:cNvSpPr>
          <p:nvPr>
            <p:ph type="title"/>
          </p:nvPr>
        </p:nvSpPr>
        <p:spPr>
          <a:xfrm>
            <a:off x="1270000" y="635000"/>
            <a:ext cx="10464800" cy="210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du titre</a:t>
            </a:r>
          </a:p>
        </p:txBody>
      </p:sp>
      <p:sp>
        <p:nvSpPr>
          <p:cNvPr id="4" name="Numéro de diapositive"/>
          <p:cNvSpPr txBox="1">
            <a:spLocks noGrp="1"/>
          </p:cNvSpPr>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0.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1.xml"/><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D6B52-22F4-4CA7-9A4D-E03E7D4D9BEA}"/>
              </a:ext>
            </a:extLst>
          </p:cNvPr>
          <p:cNvSpPr>
            <a:spLocks noGrp="1"/>
          </p:cNvSpPr>
          <p:nvPr>
            <p:ph type="title"/>
            <p:custDataLst>
              <p:tags r:id="rId1"/>
            </p:custDataLst>
          </p:nvPr>
        </p:nvSpPr>
        <p:spPr/>
        <p:txBody>
          <a:bodyPr/>
          <a:lstStyle/>
          <a:p>
            <a:endParaRPr lang="fr-CA"/>
          </a:p>
        </p:txBody>
      </p:sp>
      <p:sp>
        <p:nvSpPr>
          <p:cNvPr id="3" name="Espace réservé du texte 2">
            <a:extLst>
              <a:ext uri="{FF2B5EF4-FFF2-40B4-BE49-F238E27FC236}">
                <a16:creationId xmlns:a16="http://schemas.microsoft.com/office/drawing/2014/main" id="{C6C57D3B-F3DB-4F7D-9260-A515D10CB841}"/>
              </a:ext>
            </a:extLst>
          </p:cNvPr>
          <p:cNvSpPr>
            <a:spLocks noGrp="1"/>
          </p:cNvSpPr>
          <p:nvPr>
            <p:ph type="body" idx="1"/>
            <p:custDataLst>
              <p:tags r:id="rId2"/>
            </p:custDataLst>
          </p:nvPr>
        </p:nvSpPr>
        <p:spPr/>
        <p:txBody>
          <a:bodyPr/>
          <a:lstStyle/>
          <a:p>
            <a:endParaRPr lang="fr-CA" dirty="0"/>
          </a:p>
        </p:txBody>
      </p:sp>
      <p:pic>
        <p:nvPicPr>
          <p:cNvPr id="5" name="Image 4">
            <a:extLst>
              <a:ext uri="{FF2B5EF4-FFF2-40B4-BE49-F238E27FC236}">
                <a16:creationId xmlns:a16="http://schemas.microsoft.com/office/drawing/2014/main" id="{5D1C288D-4386-4DCF-9591-A560005DF077}"/>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
        <p:nvSpPr>
          <p:cNvPr id="6" name="JOB: Quand le ciel nous tombe sur la tête…">
            <a:extLst>
              <a:ext uri="{FF2B5EF4-FFF2-40B4-BE49-F238E27FC236}">
                <a16:creationId xmlns:a16="http://schemas.microsoft.com/office/drawing/2014/main" id="{2D1E2797-6C34-44D4-B757-38239393ED98}"/>
              </a:ext>
            </a:extLst>
          </p:cNvPr>
          <p:cNvSpPr txBox="1">
            <a:spLocks/>
          </p:cNvSpPr>
          <p:nvPr>
            <p:custDataLst>
              <p:tags r:id="rId4"/>
            </p:custDataLst>
          </p:nvPr>
        </p:nvSpPr>
        <p:spPr>
          <a:xfrm>
            <a:off x="5969000" y="1009374"/>
            <a:ext cx="6553200" cy="210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0" marR="0" indent="0" algn="ctr" defTabSz="414781" latinLnBrk="0">
              <a:lnSpc>
                <a:spcPct val="100000"/>
              </a:lnSpc>
              <a:spcBef>
                <a:spcPts val="0"/>
              </a:spcBef>
              <a:spcAft>
                <a:spcPts val="0"/>
              </a:spcAft>
              <a:buClrTx/>
              <a:buSzTx/>
              <a:buFontTx/>
              <a:buNone/>
              <a:tabLst/>
              <a:defRPr sz="5112" b="0" i="0" u="none" strike="noStrike" cap="none" spc="0" baseline="0">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a:lstStyle>
          <a:p>
            <a:pPr hangingPunct="1"/>
            <a:r>
              <a:rPr lang="fr-CA" sz="8000" b="1" dirty="0">
                <a:solidFill>
                  <a:schemeClr val="bg2">
                    <a:lumMod val="20000"/>
                    <a:lumOff val="80000"/>
                  </a:schemeClr>
                </a:solidFill>
              </a:rPr>
              <a:t>Trois brins de sagesse… </a:t>
            </a:r>
          </a:p>
        </p:txBody>
      </p:sp>
      <p:sp>
        <p:nvSpPr>
          <p:cNvPr id="7" name="JOB: Quand le ciel nous tombe sur la tête…">
            <a:extLst>
              <a:ext uri="{FF2B5EF4-FFF2-40B4-BE49-F238E27FC236}">
                <a16:creationId xmlns:a16="http://schemas.microsoft.com/office/drawing/2014/main" id="{A3CE5139-AFF0-4AF3-991A-758D8B94C995}"/>
              </a:ext>
            </a:extLst>
          </p:cNvPr>
          <p:cNvSpPr txBox="1">
            <a:spLocks/>
          </p:cNvSpPr>
          <p:nvPr>
            <p:custDataLst>
              <p:tags r:id="rId5"/>
            </p:custDataLst>
          </p:nvPr>
        </p:nvSpPr>
        <p:spPr>
          <a:xfrm>
            <a:off x="254000" y="6400800"/>
            <a:ext cx="5486401" cy="210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0" marR="0" indent="0" algn="ctr" defTabSz="414781" latinLnBrk="0">
              <a:lnSpc>
                <a:spcPct val="100000"/>
              </a:lnSpc>
              <a:spcBef>
                <a:spcPts val="0"/>
              </a:spcBef>
              <a:spcAft>
                <a:spcPts val="0"/>
              </a:spcAft>
              <a:buClrTx/>
              <a:buSzTx/>
              <a:buFontTx/>
              <a:buNone/>
              <a:tabLst/>
              <a:defRPr sz="5112" b="0" i="0" u="none" strike="noStrike" cap="none" spc="0" baseline="0">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a:lstStyle>
          <a:p>
            <a:pPr algn="l" hangingPunct="1"/>
            <a:r>
              <a:rPr lang="fr-CA" sz="4400" b="1" dirty="0">
                <a:solidFill>
                  <a:schemeClr val="bg2">
                    <a:lumMod val="20000"/>
                    <a:lumOff val="80000"/>
                  </a:schemeClr>
                </a:solidFill>
              </a:rPr>
              <a:t>Réflexions sur le livre de l’</a:t>
            </a:r>
            <a:r>
              <a:rPr lang="fr-CA" sz="4400" b="1" dirty="0" err="1">
                <a:solidFill>
                  <a:schemeClr val="bg2">
                    <a:lumMod val="20000"/>
                    <a:lumOff val="80000"/>
                  </a:schemeClr>
                </a:solidFill>
              </a:rPr>
              <a:t>Écclésiaste</a:t>
            </a:r>
            <a:endParaRPr lang="fr-CA" sz="4400" b="1" dirty="0">
              <a:solidFill>
                <a:schemeClr val="bg2">
                  <a:lumMod val="20000"/>
                  <a:lumOff val="80000"/>
                </a:schemeClr>
              </a:solidFill>
            </a:endParaRPr>
          </a:p>
        </p:txBody>
      </p:sp>
    </p:spTree>
    <p:extLst>
      <p:ext uri="{BB962C8B-B14F-4D97-AF65-F5344CB8AC3E}">
        <p14:creationId xmlns:p14="http://schemas.microsoft.com/office/powerpoint/2010/main" val="34154820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F6101-3145-46CB-9EF0-6C72A1BBE592}"/>
              </a:ext>
            </a:extLst>
          </p:cNvPr>
          <p:cNvSpPr>
            <a:spLocks noGrp="1"/>
          </p:cNvSpPr>
          <p:nvPr>
            <p:ph type="title"/>
            <p:custDataLst>
              <p:tags r:id="rId1"/>
            </p:custDataLst>
          </p:nvPr>
        </p:nvSpPr>
        <p:spPr>
          <a:xfrm>
            <a:off x="635000" y="972926"/>
            <a:ext cx="11658600" cy="1270000"/>
          </a:xfrm>
        </p:spPr>
        <p:txBody>
          <a:bodyPr>
            <a:normAutofit fontScale="90000"/>
          </a:bodyPr>
          <a:lstStyle/>
          <a:p>
            <a:r>
              <a:rPr lang="fr-CA" sz="6000" b="1" dirty="0"/>
              <a:t>Le bonheur dans les grands travaux ? (2.4-6)</a:t>
            </a:r>
          </a:p>
        </p:txBody>
      </p:sp>
      <p:sp>
        <p:nvSpPr>
          <p:cNvPr id="5" name="Espace réservé du texte 4">
            <a:extLst>
              <a:ext uri="{FF2B5EF4-FFF2-40B4-BE49-F238E27FC236}">
                <a16:creationId xmlns:a16="http://schemas.microsoft.com/office/drawing/2014/main" id="{76919076-21CD-4288-A1F3-AFE97B9CAD11}"/>
              </a:ext>
            </a:extLst>
          </p:cNvPr>
          <p:cNvSpPr txBox="1">
            <a:spLocks/>
          </p:cNvSpPr>
          <p:nvPr>
            <p:custDataLst>
              <p:tags r:id="rId2"/>
            </p:custDataLst>
          </p:nvPr>
        </p:nvSpPr>
        <p:spPr>
          <a:xfrm>
            <a:off x="1054099" y="149085"/>
            <a:ext cx="10896601" cy="822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4699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spcBef>
                <a:spcPts val="0"/>
              </a:spcBef>
              <a:buNone/>
            </a:pPr>
            <a:r>
              <a:rPr lang="fr-CA" sz="3600" dirty="0"/>
              <a:t>4 J’ai entrepris de grands travaux. Je me suis bâti des maisons. Je me suis planté des vignes.  5 Je me suis aménagé des jardins et des vergers et j’y ai planté des arbres fruitiers de toutes sortes.  6 Je me suis fait des bassins pour irriguer des pépinières où croissent des arbres. </a:t>
            </a:r>
          </a:p>
        </p:txBody>
      </p:sp>
    </p:spTree>
    <p:extLst>
      <p:ext uri="{BB962C8B-B14F-4D97-AF65-F5344CB8AC3E}">
        <p14:creationId xmlns:p14="http://schemas.microsoft.com/office/powerpoint/2010/main" val="21431247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F6101-3145-46CB-9EF0-6C72A1BBE592}"/>
              </a:ext>
            </a:extLst>
          </p:cNvPr>
          <p:cNvSpPr>
            <a:spLocks noGrp="1"/>
          </p:cNvSpPr>
          <p:nvPr>
            <p:ph type="title"/>
            <p:custDataLst>
              <p:tags r:id="rId1"/>
            </p:custDataLst>
          </p:nvPr>
        </p:nvSpPr>
        <p:spPr>
          <a:xfrm>
            <a:off x="482600" y="635000"/>
            <a:ext cx="12115800" cy="1270000"/>
          </a:xfrm>
        </p:spPr>
        <p:txBody>
          <a:bodyPr>
            <a:normAutofit fontScale="90000"/>
          </a:bodyPr>
          <a:lstStyle/>
          <a:p>
            <a:r>
              <a:rPr lang="fr-CA" sz="6000" b="1" dirty="0"/>
              <a:t>Le bonheur dans la richesse ? (2.7-10)</a:t>
            </a:r>
          </a:p>
        </p:txBody>
      </p:sp>
      <p:sp>
        <p:nvSpPr>
          <p:cNvPr id="5" name="Espace réservé du texte 4">
            <a:extLst>
              <a:ext uri="{FF2B5EF4-FFF2-40B4-BE49-F238E27FC236}">
                <a16:creationId xmlns:a16="http://schemas.microsoft.com/office/drawing/2014/main" id="{76919076-21CD-4288-A1F3-AFE97B9CAD11}"/>
              </a:ext>
            </a:extLst>
          </p:cNvPr>
          <p:cNvSpPr txBox="1">
            <a:spLocks/>
          </p:cNvSpPr>
          <p:nvPr>
            <p:custDataLst>
              <p:tags r:id="rId2"/>
            </p:custDataLst>
          </p:nvPr>
        </p:nvSpPr>
        <p:spPr>
          <a:xfrm>
            <a:off x="1054099" y="1298719"/>
            <a:ext cx="10896601" cy="822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4699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spcBef>
                <a:spcPts val="0"/>
              </a:spcBef>
              <a:buNone/>
            </a:pPr>
            <a:r>
              <a:rPr lang="fr-CA" sz="3500" dirty="0"/>
              <a:t> 7 Je me suis procuré des esclaves et des servantes, j’ai eu du personnel domestique. J’ai possédé en abondance du gros et du menu bétail, bien plus que tous ceux qui m’ont précédé à Jérusalem. 8 Je me suis amassé de l’argent et de l’or, provenant des trésors des rois et des provinces. Je me suis procuré des chanteurs et des chanteuses et j’ai eu ce qui fait les délices des hommes : de nombreuses belles femmes.  9 Ainsi je devins puissant, et je surpassais tous ceux qui m’ont précédé à Jérusalem. En tout cela, ma sagesse m’assistait. 10 Je ne me suis rien refusé de tout ce que je voyais. Je ne me suis privé d’aucun plaisir. Oui, j’ai joui de tout mon travail et c’est la part que j’ai retirée de toute la peine que je me suis donnée. </a:t>
            </a:r>
          </a:p>
        </p:txBody>
      </p:sp>
    </p:spTree>
    <p:extLst>
      <p:ext uri="{BB962C8B-B14F-4D97-AF65-F5344CB8AC3E}">
        <p14:creationId xmlns:p14="http://schemas.microsoft.com/office/powerpoint/2010/main" val="41866543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F6101-3145-46CB-9EF0-6C72A1BBE592}"/>
              </a:ext>
            </a:extLst>
          </p:cNvPr>
          <p:cNvSpPr>
            <a:spLocks noGrp="1"/>
          </p:cNvSpPr>
          <p:nvPr>
            <p:ph type="title"/>
            <p:custDataLst>
              <p:tags r:id="rId1"/>
            </p:custDataLst>
          </p:nvPr>
        </p:nvSpPr>
        <p:spPr>
          <a:xfrm>
            <a:off x="635000" y="635000"/>
            <a:ext cx="11963400" cy="1270000"/>
          </a:xfrm>
        </p:spPr>
        <p:txBody>
          <a:bodyPr>
            <a:normAutofit/>
          </a:bodyPr>
          <a:lstStyle/>
          <a:p>
            <a:r>
              <a:rPr lang="fr-CA" sz="5400" b="1" dirty="0"/>
              <a:t>La conclusion de l’Ecclésiaste (2.11)</a:t>
            </a:r>
          </a:p>
        </p:txBody>
      </p:sp>
      <p:sp>
        <p:nvSpPr>
          <p:cNvPr id="6" name="Rectangle 5">
            <a:extLst>
              <a:ext uri="{FF2B5EF4-FFF2-40B4-BE49-F238E27FC236}">
                <a16:creationId xmlns:a16="http://schemas.microsoft.com/office/drawing/2014/main" id="{38851904-1FDB-415F-A656-AFF424E5AF77}"/>
              </a:ext>
            </a:extLst>
          </p:cNvPr>
          <p:cNvSpPr/>
          <p:nvPr>
            <p:custDataLst>
              <p:tags r:id="rId2"/>
            </p:custDataLst>
          </p:nvPr>
        </p:nvSpPr>
        <p:spPr>
          <a:xfrm>
            <a:off x="1035878" y="2282593"/>
            <a:ext cx="10972800" cy="2365557"/>
          </a:xfrm>
          <a:prstGeom prst="rect">
            <a:avLst/>
          </a:prstGeom>
        </p:spPr>
        <p:txBody>
          <a:bodyPr wrap="square">
            <a:noAutofit/>
          </a:bodyPr>
          <a:lstStyle/>
          <a:p>
            <a:pPr algn="l"/>
            <a:r>
              <a:rPr lang="fr-CA" dirty="0"/>
              <a:t>11 Puis j’ai considéré l’ensemble de mes réalisations, et toute la peine que je m’étais donnée pour les accomplir. Et je me suis rendu compte que tout est dérisoire : autant courir après le vent. Il n’y a aucun avantage à tout ce qu’on fait sous le soleil. </a:t>
            </a:r>
          </a:p>
        </p:txBody>
      </p:sp>
    </p:spTree>
    <p:extLst>
      <p:ext uri="{BB962C8B-B14F-4D97-AF65-F5344CB8AC3E}">
        <p14:creationId xmlns:p14="http://schemas.microsoft.com/office/powerpoint/2010/main" val="37583460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B96D9-3CD3-4DA0-AEFF-20020B2B7676}"/>
              </a:ext>
            </a:extLst>
          </p:cNvPr>
          <p:cNvSpPr>
            <a:spLocks noGrp="1"/>
          </p:cNvSpPr>
          <p:nvPr>
            <p:ph type="title"/>
            <p:custDataLst>
              <p:tags r:id="rId1"/>
            </p:custDataLst>
          </p:nvPr>
        </p:nvSpPr>
        <p:spPr>
          <a:xfrm>
            <a:off x="635000" y="813902"/>
            <a:ext cx="12192000" cy="1346200"/>
          </a:xfrm>
        </p:spPr>
        <p:txBody>
          <a:bodyPr>
            <a:noAutofit/>
          </a:bodyPr>
          <a:lstStyle/>
          <a:p>
            <a:r>
              <a:rPr lang="fr-CA" sz="5400" b="1" dirty="0"/>
              <a:t>Facteur aggravant no. 1 : la mort </a:t>
            </a:r>
            <a:br>
              <a:rPr lang="fr-CA" sz="5400" b="1" dirty="0"/>
            </a:br>
            <a:r>
              <a:rPr lang="fr-CA" sz="5400" b="1" dirty="0"/>
              <a:t>(2.13-15)</a:t>
            </a:r>
          </a:p>
        </p:txBody>
      </p:sp>
      <p:sp>
        <p:nvSpPr>
          <p:cNvPr id="3" name="Espace réservé du texte 2">
            <a:extLst>
              <a:ext uri="{FF2B5EF4-FFF2-40B4-BE49-F238E27FC236}">
                <a16:creationId xmlns:a16="http://schemas.microsoft.com/office/drawing/2014/main" id="{09894A8B-BE9A-41DA-9B83-F5ABDE47CEB8}"/>
              </a:ext>
            </a:extLst>
          </p:cNvPr>
          <p:cNvSpPr>
            <a:spLocks noGrp="1"/>
          </p:cNvSpPr>
          <p:nvPr>
            <p:ph type="body" idx="1"/>
            <p:custDataLst>
              <p:tags r:id="rId2"/>
            </p:custDataLst>
          </p:nvPr>
        </p:nvSpPr>
        <p:spPr>
          <a:xfrm>
            <a:off x="953054" y="2710070"/>
            <a:ext cx="11353800" cy="5410200"/>
          </a:xfrm>
        </p:spPr>
        <p:txBody>
          <a:bodyPr>
            <a:normAutofit fontScale="92500"/>
          </a:bodyPr>
          <a:lstStyle/>
          <a:p>
            <a:pPr marL="0" indent="0">
              <a:buNone/>
            </a:pPr>
            <a:r>
              <a:rPr lang="fr-CA" sz="3900" dirty="0"/>
              <a:t>13 J’ai constaté que la sagesse est plus avantageuse que la stupidité, tout comme la lumière est plus avantageuse que les ténèbres.  14 Le sage a des yeux pour voir, alors que l’insensé marche dans les ténèbres. Cependant, j’ai aussi constaté qu’un même sort attend l’un et l’autre.  15 Alors je me suis dit en moi-même : « Puisque mon sort va être le même que celui de l’insensé, quel avantage me procure alors toute ma sagesse ? » Et j’ai conclu en moi-même que cela aussi était dérisoire. </a:t>
            </a:r>
          </a:p>
          <a:p>
            <a:pPr marL="0" indent="0" algn="ctr">
              <a:buNone/>
            </a:pPr>
            <a:endParaRPr lang="fr-CA" b="1" dirty="0"/>
          </a:p>
        </p:txBody>
      </p:sp>
      <p:sp>
        <p:nvSpPr>
          <p:cNvPr id="4" name="Espace réservé du texte 2">
            <a:extLst>
              <a:ext uri="{FF2B5EF4-FFF2-40B4-BE49-F238E27FC236}">
                <a16:creationId xmlns:a16="http://schemas.microsoft.com/office/drawing/2014/main" id="{8501DC6E-9D6C-4888-A486-8B4B4DE7CC04}"/>
              </a:ext>
            </a:extLst>
          </p:cNvPr>
          <p:cNvSpPr txBox="1">
            <a:spLocks/>
          </p:cNvSpPr>
          <p:nvPr>
            <p:custDataLst>
              <p:tags r:id="rId3"/>
            </p:custDataLst>
          </p:nvPr>
        </p:nvSpPr>
        <p:spPr>
          <a:xfrm>
            <a:off x="6627191" y="7315200"/>
            <a:ext cx="11353800" cy="6375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a:t> </a:t>
            </a:r>
          </a:p>
          <a:p>
            <a:pPr marL="0" indent="0" algn="ctr" hangingPunct="1">
              <a:buFontTx/>
              <a:buNone/>
            </a:pPr>
            <a:endParaRPr lang="fr-CA" dirty="0"/>
          </a:p>
        </p:txBody>
      </p:sp>
    </p:spTree>
    <p:extLst>
      <p:ext uri="{BB962C8B-B14F-4D97-AF65-F5344CB8AC3E}">
        <p14:creationId xmlns:p14="http://schemas.microsoft.com/office/powerpoint/2010/main" val="38448315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B96D9-3CD3-4DA0-AEFF-20020B2B7676}"/>
              </a:ext>
            </a:extLst>
          </p:cNvPr>
          <p:cNvSpPr>
            <a:spLocks noGrp="1"/>
          </p:cNvSpPr>
          <p:nvPr>
            <p:ph type="title"/>
            <p:custDataLst>
              <p:tags r:id="rId1"/>
            </p:custDataLst>
          </p:nvPr>
        </p:nvSpPr>
        <p:spPr>
          <a:xfrm>
            <a:off x="939800" y="754268"/>
            <a:ext cx="11430000" cy="1498600"/>
          </a:xfrm>
        </p:spPr>
        <p:txBody>
          <a:bodyPr>
            <a:noAutofit/>
          </a:bodyPr>
          <a:lstStyle/>
          <a:p>
            <a:r>
              <a:rPr lang="fr-CA" sz="5400" b="1" dirty="0"/>
              <a:t>Facteur aggravant no. 2 : l’oubli </a:t>
            </a:r>
            <a:br>
              <a:rPr lang="fr-CA" sz="5400" b="1" dirty="0"/>
            </a:br>
            <a:r>
              <a:rPr lang="fr-CA" sz="5400" b="1" dirty="0"/>
              <a:t>(2.16)</a:t>
            </a:r>
          </a:p>
        </p:txBody>
      </p:sp>
      <p:sp>
        <p:nvSpPr>
          <p:cNvPr id="3" name="Espace réservé du texte 2">
            <a:extLst>
              <a:ext uri="{FF2B5EF4-FFF2-40B4-BE49-F238E27FC236}">
                <a16:creationId xmlns:a16="http://schemas.microsoft.com/office/drawing/2014/main" id="{09894A8B-BE9A-41DA-9B83-F5ABDE47CEB8}"/>
              </a:ext>
            </a:extLst>
          </p:cNvPr>
          <p:cNvSpPr>
            <a:spLocks noGrp="1"/>
          </p:cNvSpPr>
          <p:nvPr>
            <p:ph type="body" idx="1"/>
            <p:custDataLst>
              <p:tags r:id="rId2"/>
            </p:custDataLst>
          </p:nvPr>
        </p:nvSpPr>
        <p:spPr>
          <a:xfrm>
            <a:off x="955261" y="1781867"/>
            <a:ext cx="11125200" cy="5410200"/>
          </a:xfrm>
        </p:spPr>
        <p:txBody>
          <a:bodyPr>
            <a:normAutofit/>
          </a:bodyPr>
          <a:lstStyle/>
          <a:p>
            <a:pPr marL="0" indent="0">
              <a:buNone/>
            </a:pPr>
            <a:r>
              <a:rPr lang="fr-CA" sz="3700" dirty="0"/>
              <a:t>16 Car on ne se souviendra pas longtemps du sage, pas plus que de l’insensé et, dans les temps à venir, tous deux tomberont dans l’oubli. Car le sage mourra aussi bien que l’insensé. </a:t>
            </a:r>
          </a:p>
          <a:p>
            <a:pPr marL="0" indent="0" algn="ctr">
              <a:buNone/>
            </a:pPr>
            <a:endParaRPr lang="fr-CA" b="1" dirty="0"/>
          </a:p>
        </p:txBody>
      </p:sp>
      <p:sp>
        <p:nvSpPr>
          <p:cNvPr id="4" name="Espace réservé du texte 2">
            <a:extLst>
              <a:ext uri="{FF2B5EF4-FFF2-40B4-BE49-F238E27FC236}">
                <a16:creationId xmlns:a16="http://schemas.microsoft.com/office/drawing/2014/main" id="{8501DC6E-9D6C-4888-A486-8B4B4DE7CC04}"/>
              </a:ext>
            </a:extLst>
          </p:cNvPr>
          <p:cNvSpPr txBox="1">
            <a:spLocks/>
          </p:cNvSpPr>
          <p:nvPr>
            <p:custDataLst>
              <p:tags r:id="rId3"/>
            </p:custDataLst>
          </p:nvPr>
        </p:nvSpPr>
        <p:spPr>
          <a:xfrm>
            <a:off x="6627191" y="7315200"/>
            <a:ext cx="11353800" cy="6375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a:t> </a:t>
            </a:r>
          </a:p>
          <a:p>
            <a:pPr marL="0" indent="0" algn="ctr" hangingPunct="1">
              <a:buFontTx/>
              <a:buNone/>
            </a:pPr>
            <a:endParaRPr lang="fr-CA" dirty="0"/>
          </a:p>
        </p:txBody>
      </p:sp>
    </p:spTree>
    <p:extLst>
      <p:ext uri="{BB962C8B-B14F-4D97-AF65-F5344CB8AC3E}">
        <p14:creationId xmlns:p14="http://schemas.microsoft.com/office/powerpoint/2010/main" val="130992160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B96D9-3CD3-4DA0-AEFF-20020B2B7676}"/>
              </a:ext>
            </a:extLst>
          </p:cNvPr>
          <p:cNvSpPr>
            <a:spLocks noGrp="1"/>
          </p:cNvSpPr>
          <p:nvPr>
            <p:ph type="title"/>
            <p:custDataLst>
              <p:tags r:id="rId1"/>
            </p:custDataLst>
          </p:nvPr>
        </p:nvSpPr>
        <p:spPr>
          <a:xfrm>
            <a:off x="939800" y="436220"/>
            <a:ext cx="11430000" cy="2108200"/>
          </a:xfrm>
        </p:spPr>
        <p:txBody>
          <a:bodyPr>
            <a:noAutofit/>
          </a:bodyPr>
          <a:lstStyle/>
          <a:p>
            <a:r>
              <a:rPr lang="fr-CA" sz="5400" b="1" dirty="0"/>
              <a:t>Facteur aggravant no. 3 : l’incertitude de ce qui adviendra (2.19-21)</a:t>
            </a:r>
          </a:p>
        </p:txBody>
      </p:sp>
      <p:sp>
        <p:nvSpPr>
          <p:cNvPr id="4" name="Espace réservé du texte 2">
            <a:extLst>
              <a:ext uri="{FF2B5EF4-FFF2-40B4-BE49-F238E27FC236}">
                <a16:creationId xmlns:a16="http://schemas.microsoft.com/office/drawing/2014/main" id="{8501DC6E-9D6C-4888-A486-8B4B4DE7CC04}"/>
              </a:ext>
            </a:extLst>
          </p:cNvPr>
          <p:cNvSpPr txBox="1">
            <a:spLocks/>
          </p:cNvSpPr>
          <p:nvPr>
            <p:custDataLst>
              <p:tags r:id="rId2"/>
            </p:custDataLst>
          </p:nvPr>
        </p:nvSpPr>
        <p:spPr>
          <a:xfrm>
            <a:off x="6627191" y="7315200"/>
            <a:ext cx="11353800" cy="6375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a:t> </a:t>
            </a:r>
          </a:p>
          <a:p>
            <a:pPr marL="0" indent="0" algn="ctr" hangingPunct="1">
              <a:buFontTx/>
              <a:buNone/>
            </a:pPr>
            <a:endParaRPr lang="fr-CA" dirty="0"/>
          </a:p>
        </p:txBody>
      </p:sp>
      <p:sp>
        <p:nvSpPr>
          <p:cNvPr id="5" name="Rectangle 4">
            <a:extLst>
              <a:ext uri="{FF2B5EF4-FFF2-40B4-BE49-F238E27FC236}">
                <a16:creationId xmlns:a16="http://schemas.microsoft.com/office/drawing/2014/main" id="{F075E2DE-1FAD-4908-A247-524366D6A76D}"/>
              </a:ext>
            </a:extLst>
          </p:cNvPr>
          <p:cNvSpPr/>
          <p:nvPr>
            <p:custDataLst>
              <p:tags r:id="rId3"/>
            </p:custDataLst>
          </p:nvPr>
        </p:nvSpPr>
        <p:spPr>
          <a:xfrm>
            <a:off x="825500" y="2531165"/>
            <a:ext cx="11353800" cy="5632311"/>
          </a:xfrm>
          <a:prstGeom prst="rect">
            <a:avLst/>
          </a:prstGeom>
        </p:spPr>
        <p:txBody>
          <a:bodyPr wrap="square">
            <a:spAutoFit/>
          </a:bodyPr>
          <a:lstStyle/>
          <a:p>
            <a:pPr algn="l"/>
            <a:r>
              <a:rPr lang="fr-CA" dirty="0"/>
              <a:t>19 Et qui peut savoir si mon successeur sera sage ou sot ? Pourtant, c’est lui qui disposera de tout ce que j’ai acquis sous le soleil par mon labeur et par ma sagesse. Cela aussi est dérisoire.  20 Aussi j’en suis arrivé au désespoir en pensant à tout le travail pour lequel je me suis donné tant de peine sous le soleil.  21 En effet, on accomplit son labeur avec sagesse, compétence et adresse, et c’est à quelqu’un qui n’a jamais participé à ce travail qu’on laisse tout ce qu’on en a retiré. Cela aussi est dérisoire, et c’est un grand mal. </a:t>
            </a:r>
          </a:p>
        </p:txBody>
      </p:sp>
    </p:spTree>
    <p:extLst>
      <p:ext uri="{BB962C8B-B14F-4D97-AF65-F5344CB8AC3E}">
        <p14:creationId xmlns:p14="http://schemas.microsoft.com/office/powerpoint/2010/main" val="16091232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EB96D9-3CD3-4DA0-AEFF-20020B2B7676}"/>
              </a:ext>
            </a:extLst>
          </p:cNvPr>
          <p:cNvSpPr>
            <a:spLocks noGrp="1"/>
          </p:cNvSpPr>
          <p:nvPr>
            <p:ph type="title"/>
            <p:custDataLst>
              <p:tags r:id="rId1"/>
            </p:custDataLst>
          </p:nvPr>
        </p:nvSpPr>
        <p:spPr>
          <a:xfrm>
            <a:off x="939800" y="635000"/>
            <a:ext cx="11430000" cy="1422400"/>
          </a:xfrm>
        </p:spPr>
        <p:txBody>
          <a:bodyPr>
            <a:noAutofit/>
          </a:bodyPr>
          <a:lstStyle/>
          <a:p>
            <a:r>
              <a:rPr lang="fr-CA" sz="5400" b="1" dirty="0"/>
              <a:t>Le bonheur malgré tout ! (2.24-25) </a:t>
            </a:r>
          </a:p>
        </p:txBody>
      </p:sp>
      <p:sp>
        <p:nvSpPr>
          <p:cNvPr id="4" name="Rectangle 3">
            <a:extLst>
              <a:ext uri="{FF2B5EF4-FFF2-40B4-BE49-F238E27FC236}">
                <a16:creationId xmlns:a16="http://schemas.microsoft.com/office/drawing/2014/main" id="{08B397D6-3E0D-4CB4-B59B-5E232F24988E}"/>
              </a:ext>
            </a:extLst>
          </p:cNvPr>
          <p:cNvSpPr/>
          <p:nvPr>
            <p:custDataLst>
              <p:tags r:id="rId2"/>
            </p:custDataLst>
          </p:nvPr>
        </p:nvSpPr>
        <p:spPr>
          <a:xfrm>
            <a:off x="939800" y="2119878"/>
            <a:ext cx="11125200" cy="7540526"/>
          </a:xfrm>
          <a:prstGeom prst="rect">
            <a:avLst/>
          </a:prstGeom>
        </p:spPr>
        <p:txBody>
          <a:bodyPr wrap="square">
            <a:spAutoFit/>
          </a:bodyPr>
          <a:lstStyle/>
          <a:p>
            <a:pPr algn="l"/>
            <a:r>
              <a:rPr lang="fr-CA" dirty="0"/>
              <a:t>24 Il n’y a donc rien de mieux à faire pour l’homme que de manger, de boire et de jouir du bonheur au milieu de son labeur. Mais j’ai constaté que cela aussi dépend de Dieu. 25 En effet, qui peut manger et profiter de la vie sinon celui qui le reçoit de lui ?  </a:t>
            </a:r>
          </a:p>
          <a:p>
            <a:pPr algn="l"/>
            <a:endParaRPr lang="fr-CA" sz="2000" dirty="0"/>
          </a:p>
          <a:p>
            <a:r>
              <a:rPr lang="fr-CA" dirty="0"/>
              <a:t>Un bonheur accessible</a:t>
            </a:r>
          </a:p>
          <a:p>
            <a:endParaRPr lang="fr-CA" sz="800" dirty="0"/>
          </a:p>
          <a:p>
            <a:r>
              <a:rPr lang="fr-CA" dirty="0"/>
              <a:t>Un bonheur cependant limité</a:t>
            </a:r>
          </a:p>
          <a:p>
            <a:endParaRPr lang="fr-CA" sz="800" dirty="0"/>
          </a:p>
          <a:p>
            <a:r>
              <a:rPr lang="fr-CA" dirty="0"/>
              <a:t>Un bonheur dans l’appréciation des petites choses du quotidien données par le Créateur </a:t>
            </a:r>
          </a:p>
          <a:p>
            <a:r>
              <a:rPr lang="fr-CA" i="1" dirty="0"/>
              <a:t>(non dans la fuite, les excès, le luxe, les sensations fortes, la consommation à outrance, etc.) </a:t>
            </a:r>
          </a:p>
          <a:p>
            <a:pPr algn="l"/>
            <a:r>
              <a:rPr lang="fr-CA" dirty="0"/>
              <a:t> </a:t>
            </a:r>
          </a:p>
        </p:txBody>
      </p:sp>
    </p:spTree>
    <p:extLst>
      <p:ext uri="{BB962C8B-B14F-4D97-AF65-F5344CB8AC3E}">
        <p14:creationId xmlns:p14="http://schemas.microsoft.com/office/powerpoint/2010/main" val="28386892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654F3E-496A-4411-854D-4A4C0D22B679}"/>
              </a:ext>
            </a:extLst>
          </p:cNvPr>
          <p:cNvSpPr>
            <a:spLocks noGrp="1"/>
          </p:cNvSpPr>
          <p:nvPr>
            <p:ph type="body" idx="1"/>
            <p:custDataLst>
              <p:tags r:id="rId1"/>
            </p:custDataLst>
          </p:nvPr>
        </p:nvSpPr>
        <p:spPr>
          <a:xfrm>
            <a:off x="711200" y="609600"/>
            <a:ext cx="11658600" cy="1143000"/>
          </a:xfrm>
        </p:spPr>
        <p:txBody>
          <a:bodyPr>
            <a:noAutofit/>
          </a:bodyPr>
          <a:lstStyle/>
          <a:p>
            <a:pPr marL="0" indent="0" algn="ctr">
              <a:buNone/>
            </a:pPr>
            <a:r>
              <a:rPr lang="fr-CA" sz="5400" b="1" dirty="0"/>
              <a:t>Ecclésiaste 1.1-11 </a:t>
            </a:r>
          </a:p>
        </p:txBody>
      </p:sp>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2"/>
            </p:custDataLst>
          </p:nvPr>
        </p:nvSpPr>
        <p:spPr>
          <a:xfrm>
            <a:off x="1011583" y="1981200"/>
            <a:ext cx="11353800" cy="6375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3"/>
            </p:custDataLst>
          </p:nvPr>
        </p:nvSpPr>
        <p:spPr>
          <a:xfrm>
            <a:off x="863599" y="1981200"/>
            <a:ext cx="11501784" cy="6186309"/>
          </a:xfrm>
          <a:prstGeom prst="rect">
            <a:avLst/>
          </a:prstGeom>
        </p:spPr>
        <p:txBody>
          <a:bodyPr wrap="square">
            <a:spAutoFit/>
          </a:bodyPr>
          <a:lstStyle/>
          <a:p>
            <a:pPr algn="l"/>
            <a:r>
              <a:rPr lang="fr-CA" dirty="0"/>
              <a:t>1 Voici ce que dit le Maître, fils de David, roi à Jérusalem : 2 Vanité des vanités, dit le Maître, oui, vanité des vanités, tout est vanité. </a:t>
            </a:r>
          </a:p>
          <a:p>
            <a:pPr algn="l"/>
            <a:r>
              <a:rPr lang="fr-CA" dirty="0"/>
              <a:t>3 Quel avantage l’homme retire-t-il de toute la peine qu’il se donne sous le soleil ?  </a:t>
            </a:r>
          </a:p>
          <a:p>
            <a:pPr algn="l"/>
            <a:r>
              <a:rPr lang="fr-CA" dirty="0"/>
              <a:t>4 Une génération s’en va, une autre vient, et la terre est toujours là.  </a:t>
            </a:r>
          </a:p>
          <a:p>
            <a:pPr algn="l"/>
            <a:r>
              <a:rPr lang="fr-CA" dirty="0"/>
              <a:t>5 Le soleil se lève, le soleil se couche, et il se hâte vers l’endroit d’où il devra de nouveau se lever.  </a:t>
            </a:r>
          </a:p>
          <a:p>
            <a:pPr algn="l"/>
            <a:r>
              <a:rPr lang="fr-CA" dirty="0"/>
              <a:t>6 Le vent souffle vers le sud, puis tourne vers le nord, il tourne, et tourne encore, et reprend les mêmes circuits. </a:t>
            </a:r>
          </a:p>
        </p:txBody>
      </p:sp>
    </p:spTree>
    <p:extLst>
      <p:ext uri="{BB962C8B-B14F-4D97-AF65-F5344CB8AC3E}">
        <p14:creationId xmlns:p14="http://schemas.microsoft.com/office/powerpoint/2010/main" val="16562146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1"/>
            </p:custDataLst>
          </p:nvPr>
        </p:nvSpPr>
        <p:spPr>
          <a:xfrm>
            <a:off x="1011583" y="1981200"/>
            <a:ext cx="11353800" cy="6375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2"/>
            </p:custDataLst>
          </p:nvPr>
        </p:nvSpPr>
        <p:spPr>
          <a:xfrm>
            <a:off x="886790" y="848482"/>
            <a:ext cx="11711609" cy="8402300"/>
          </a:xfrm>
          <a:prstGeom prst="rect">
            <a:avLst/>
          </a:prstGeom>
        </p:spPr>
        <p:txBody>
          <a:bodyPr wrap="square">
            <a:spAutoFit/>
          </a:bodyPr>
          <a:lstStyle/>
          <a:p>
            <a:pPr algn="l"/>
            <a:r>
              <a:rPr lang="fr-CA" dirty="0"/>
              <a:t>7 Tous les fleuves vont se jeter dans la mer, mais la mer n’est pas remplie. Les fleuves ne cessent de couler toujours vers le même endroit en suivant leur cours. </a:t>
            </a:r>
          </a:p>
          <a:p>
            <a:pPr algn="l"/>
            <a:r>
              <a:rPr lang="fr-CA" dirty="0"/>
              <a:t>8 Tout est en travail, plus qu’on ne peut le dire. L’œil n’est jamais rassasié de voir. L’oreille n’est jamais remplie de ce qu’elle entend.  </a:t>
            </a:r>
          </a:p>
          <a:p>
            <a:pPr algn="l"/>
            <a:r>
              <a:rPr lang="fr-CA" dirty="0"/>
              <a:t>9 Ce qui a été, c’est ce qui sera, et ce qui s’est fait, c’est ce qui se fera : il n’y a rien de nouveau sous le soleil. </a:t>
            </a:r>
          </a:p>
          <a:p>
            <a:pPr algn="l"/>
            <a:r>
              <a:rPr lang="fr-CA" dirty="0"/>
              <a:t>10 Si l’on dit : « Tenez ! Voilà quelque chose de nouveau », en fait, cela a déjà existé dans les temps qui nous ont précédés depuis longtemps.  </a:t>
            </a:r>
          </a:p>
          <a:p>
            <a:pPr algn="l"/>
            <a:r>
              <a:rPr lang="fr-CA" dirty="0"/>
              <a:t>11 Seulement, on ne se souvient plus de ce qui s’est passé autrefois, et il en sera de même pour ce qui se produira dans l’avenir : ceux qui viendront après nous n’en auront aucun souvenir. </a:t>
            </a:r>
          </a:p>
        </p:txBody>
      </p:sp>
    </p:spTree>
    <p:extLst>
      <p:ext uri="{BB962C8B-B14F-4D97-AF65-F5344CB8AC3E}">
        <p14:creationId xmlns:p14="http://schemas.microsoft.com/office/powerpoint/2010/main" val="87585018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JOB: Quand le ciel nous tombe sur la tête…"/>
          <p:cNvSpPr txBox="1">
            <a:spLocks noGrp="1"/>
          </p:cNvSpPr>
          <p:nvPr>
            <p:ph type="title"/>
            <p:custDataLst>
              <p:tags r:id="rId1"/>
            </p:custDataLst>
          </p:nvPr>
        </p:nvSpPr>
        <p:spPr>
          <a:xfrm>
            <a:off x="635000" y="635000"/>
            <a:ext cx="11658600" cy="2108200"/>
          </a:xfrm>
          <a:prstGeom prst="rect">
            <a:avLst/>
          </a:prstGeom>
        </p:spPr>
        <p:txBody>
          <a:bodyPr>
            <a:normAutofit/>
          </a:bodyPr>
          <a:lstStyle>
            <a:lvl1pPr defTabSz="414781">
              <a:defRPr sz="5112"/>
            </a:lvl1pPr>
          </a:lstStyle>
          <a:p>
            <a:r>
              <a:rPr lang="fr-CA" sz="5400" b="1" dirty="0"/>
              <a:t>Un livre qui intrigue et qui dérange…</a:t>
            </a:r>
            <a:endParaRPr sz="5400" b="1" dirty="0"/>
          </a:p>
        </p:txBody>
      </p:sp>
      <p:sp>
        <p:nvSpPr>
          <p:cNvPr id="4" name="Espace réservé du texte 2">
            <a:extLst>
              <a:ext uri="{FF2B5EF4-FFF2-40B4-BE49-F238E27FC236}">
                <a16:creationId xmlns:a16="http://schemas.microsoft.com/office/drawing/2014/main" id="{3514EB50-787B-4848-AE3B-F142AB585989}"/>
              </a:ext>
            </a:extLst>
          </p:cNvPr>
          <p:cNvSpPr>
            <a:spLocks noGrp="1"/>
          </p:cNvSpPr>
          <p:nvPr>
            <p:ph type="body" idx="1"/>
            <p:custDataLst>
              <p:tags r:id="rId2"/>
            </p:custDataLst>
          </p:nvPr>
        </p:nvSpPr>
        <p:spPr>
          <a:xfrm>
            <a:off x="1016000" y="2438400"/>
            <a:ext cx="12014200" cy="4343400"/>
          </a:xfrm>
        </p:spPr>
        <p:txBody>
          <a:bodyPr>
            <a:normAutofit/>
          </a:bodyPr>
          <a:lstStyle/>
          <a:p>
            <a:pPr marL="0" indent="0">
              <a:lnSpc>
                <a:spcPct val="120000"/>
              </a:lnSpc>
              <a:buNone/>
            </a:pPr>
            <a:r>
              <a:rPr lang="fr-CA" sz="3600" dirty="0"/>
              <a:t>Un livre différent du reste de la Bible</a:t>
            </a:r>
          </a:p>
          <a:p>
            <a:pPr marL="0" indent="0">
              <a:lnSpc>
                <a:spcPct val="120000"/>
              </a:lnSpc>
              <a:buNone/>
            </a:pPr>
            <a:r>
              <a:rPr lang="fr-CA" sz="3600" dirty="0"/>
              <a:t>Un livre dont l’auteur est mystérieux</a:t>
            </a:r>
          </a:p>
          <a:p>
            <a:pPr marL="0" indent="0">
              <a:lnSpc>
                <a:spcPct val="120000"/>
              </a:lnSpc>
              <a:buNone/>
            </a:pPr>
            <a:r>
              <a:rPr lang="fr-CA" sz="3600" dirty="0"/>
              <a:t>Un livre qui nous apparaît désordonné</a:t>
            </a:r>
          </a:p>
          <a:p>
            <a:pPr marL="0" indent="0">
              <a:lnSpc>
                <a:spcPct val="120000"/>
              </a:lnSpc>
              <a:buNone/>
            </a:pPr>
            <a:r>
              <a:rPr lang="fr-CA" sz="3600" dirty="0"/>
              <a:t>Un livre qui nous semble très négatif ou pessimiste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JOB: Quand le ciel nous tombe sur la tête…"/>
          <p:cNvSpPr txBox="1">
            <a:spLocks noGrp="1"/>
          </p:cNvSpPr>
          <p:nvPr>
            <p:ph type="title"/>
            <p:custDataLst>
              <p:tags r:id="rId1"/>
            </p:custDataLst>
          </p:nvPr>
        </p:nvSpPr>
        <p:spPr>
          <a:xfrm>
            <a:off x="635000" y="635000"/>
            <a:ext cx="11658600" cy="2108200"/>
          </a:xfrm>
          <a:prstGeom prst="rect">
            <a:avLst/>
          </a:prstGeom>
        </p:spPr>
        <p:txBody>
          <a:bodyPr>
            <a:normAutofit/>
          </a:bodyPr>
          <a:lstStyle>
            <a:lvl1pPr defTabSz="414781">
              <a:defRPr sz="5112"/>
            </a:lvl1pPr>
          </a:lstStyle>
          <a:p>
            <a:r>
              <a:rPr lang="fr-CA" sz="5400" b="1" dirty="0"/>
              <a:t>Structure du livre</a:t>
            </a:r>
            <a:endParaRPr sz="5400" b="1" dirty="0"/>
          </a:p>
        </p:txBody>
      </p:sp>
      <p:sp>
        <p:nvSpPr>
          <p:cNvPr id="4" name="Espace réservé du texte 2">
            <a:extLst>
              <a:ext uri="{FF2B5EF4-FFF2-40B4-BE49-F238E27FC236}">
                <a16:creationId xmlns:a16="http://schemas.microsoft.com/office/drawing/2014/main" id="{3514EB50-787B-4848-AE3B-F142AB585989}"/>
              </a:ext>
            </a:extLst>
          </p:cNvPr>
          <p:cNvSpPr>
            <a:spLocks noGrp="1"/>
          </p:cNvSpPr>
          <p:nvPr>
            <p:ph type="body" idx="1"/>
            <p:custDataLst>
              <p:tags r:id="rId2"/>
            </p:custDataLst>
          </p:nvPr>
        </p:nvSpPr>
        <p:spPr>
          <a:xfrm>
            <a:off x="919922" y="2038627"/>
            <a:ext cx="12256052" cy="6980583"/>
          </a:xfrm>
        </p:spPr>
        <p:txBody>
          <a:bodyPr>
            <a:normAutofit fontScale="25000" lnSpcReduction="20000"/>
          </a:bodyPr>
          <a:lstStyle/>
          <a:p>
            <a:pPr marL="0" indent="0">
              <a:lnSpc>
                <a:spcPct val="120000"/>
              </a:lnSpc>
              <a:buNone/>
            </a:pPr>
            <a:r>
              <a:rPr lang="fr-CA" sz="14400" b="1" dirty="0"/>
              <a:t>L’introduction :</a:t>
            </a:r>
            <a:r>
              <a:rPr lang="fr-CA" sz="14400" dirty="0"/>
              <a:t> titre et thème de l’Ecclésiaste (1.1-11)</a:t>
            </a:r>
          </a:p>
          <a:p>
            <a:pPr marL="0" indent="0">
              <a:lnSpc>
                <a:spcPct val="120000"/>
              </a:lnSpc>
              <a:buNone/>
            </a:pPr>
            <a:r>
              <a:rPr lang="fr-CA" sz="14400" dirty="0"/>
              <a:t>    </a:t>
            </a:r>
            <a:r>
              <a:rPr lang="fr-CA" sz="12800" dirty="0"/>
              <a:t>Les </a:t>
            </a:r>
            <a:r>
              <a:rPr lang="fr-CA" sz="12800" u="sng" dirty="0"/>
              <a:t>expériences</a:t>
            </a:r>
            <a:r>
              <a:rPr lang="fr-CA" sz="12800" dirty="0"/>
              <a:t> personnelles de l’Ecclésiaste (1.12-2.26)</a:t>
            </a:r>
          </a:p>
          <a:p>
            <a:pPr marL="0" indent="0">
              <a:lnSpc>
                <a:spcPct val="120000"/>
              </a:lnSpc>
              <a:buNone/>
            </a:pPr>
            <a:r>
              <a:rPr lang="fr-CA" sz="12800" dirty="0"/>
              <a:t>    Les </a:t>
            </a:r>
            <a:r>
              <a:rPr lang="fr-CA" sz="12800" u="sng" dirty="0"/>
              <a:t>observations</a:t>
            </a:r>
            <a:r>
              <a:rPr lang="fr-CA" sz="12800" dirty="0"/>
              <a:t> personnelles de l’Ecclésiastes (31.-5.19)</a:t>
            </a:r>
          </a:p>
          <a:p>
            <a:pPr marL="0" indent="0">
              <a:lnSpc>
                <a:spcPct val="120000"/>
              </a:lnSpc>
              <a:buNone/>
            </a:pPr>
            <a:r>
              <a:rPr lang="fr-CA" sz="12800" dirty="0"/>
              <a:t>    Les </a:t>
            </a:r>
            <a:r>
              <a:rPr lang="fr-CA" sz="12800" u="sng" dirty="0"/>
              <a:t>conseils</a:t>
            </a:r>
            <a:r>
              <a:rPr lang="fr-CA" sz="12800" dirty="0"/>
              <a:t> personnels de l’Ecclésiaste (6.1-12.10)</a:t>
            </a:r>
          </a:p>
          <a:p>
            <a:pPr marL="0" indent="0">
              <a:lnSpc>
                <a:spcPct val="120000"/>
              </a:lnSpc>
              <a:buNone/>
            </a:pPr>
            <a:r>
              <a:rPr lang="fr-CA" sz="14400" b="1" dirty="0"/>
              <a:t>La conclusion : </a:t>
            </a:r>
            <a:r>
              <a:rPr lang="fr-CA" sz="14400" dirty="0"/>
              <a:t>l’essentiel de l’Ecclésiaste  (12.11-16)</a:t>
            </a:r>
          </a:p>
          <a:p>
            <a:pPr marL="0" indent="0" algn="ctr">
              <a:lnSpc>
                <a:spcPct val="120000"/>
              </a:lnSpc>
              <a:buNone/>
            </a:pPr>
            <a:endParaRPr lang="fr-CA" sz="3200" b="1" dirty="0"/>
          </a:p>
          <a:p>
            <a:pPr marL="0" indent="0" algn="ctr">
              <a:lnSpc>
                <a:spcPct val="120000"/>
              </a:lnSpc>
              <a:buNone/>
            </a:pPr>
            <a:r>
              <a:rPr lang="fr-CA" sz="14400" b="1" dirty="0"/>
              <a:t>Sans oublier le refrain sur le bonheur (à 7 reprises) </a:t>
            </a:r>
          </a:p>
          <a:p>
            <a:pPr marL="0" indent="0" algn="ctr">
              <a:buNone/>
            </a:pPr>
            <a:endParaRPr lang="fr-CA" dirty="0"/>
          </a:p>
        </p:txBody>
      </p:sp>
    </p:spTree>
    <p:extLst>
      <p:ext uri="{BB962C8B-B14F-4D97-AF65-F5344CB8AC3E}">
        <p14:creationId xmlns:p14="http://schemas.microsoft.com/office/powerpoint/2010/main" val="19676881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654F3E-496A-4411-854D-4A4C0D22B679}"/>
              </a:ext>
            </a:extLst>
          </p:cNvPr>
          <p:cNvSpPr>
            <a:spLocks noGrp="1"/>
          </p:cNvSpPr>
          <p:nvPr>
            <p:ph type="body" idx="1"/>
            <p:custDataLst>
              <p:tags r:id="rId1"/>
            </p:custDataLst>
          </p:nvPr>
        </p:nvSpPr>
        <p:spPr>
          <a:xfrm>
            <a:off x="711200" y="609599"/>
            <a:ext cx="11658600" cy="1714579"/>
          </a:xfrm>
        </p:spPr>
        <p:txBody>
          <a:bodyPr>
            <a:noAutofit/>
          </a:bodyPr>
          <a:lstStyle/>
          <a:p>
            <a:pPr marL="0" indent="0" algn="ctr">
              <a:buNone/>
            </a:pPr>
            <a:r>
              <a:rPr lang="fr-CA" sz="5400" b="1" dirty="0"/>
              <a:t>Ecclésiaste 1.1-3 </a:t>
            </a:r>
          </a:p>
        </p:txBody>
      </p:sp>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2"/>
            </p:custDataLst>
          </p:nvPr>
        </p:nvSpPr>
        <p:spPr>
          <a:xfrm>
            <a:off x="1011583" y="1981200"/>
            <a:ext cx="11353800" cy="6375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3"/>
            </p:custDataLst>
          </p:nvPr>
        </p:nvSpPr>
        <p:spPr>
          <a:xfrm>
            <a:off x="863599" y="2418522"/>
            <a:ext cx="11501784" cy="3539430"/>
          </a:xfrm>
          <a:prstGeom prst="rect">
            <a:avLst/>
          </a:prstGeom>
        </p:spPr>
        <p:txBody>
          <a:bodyPr wrap="square">
            <a:spAutoFit/>
          </a:bodyPr>
          <a:lstStyle/>
          <a:p>
            <a:pPr algn="l"/>
            <a:r>
              <a:rPr lang="fr-CA" dirty="0"/>
              <a:t>1 Voici ce que dit le Maître, fils de David, roi à Jérusalem : 2 Vanité des vanités, dit le Maître, oui, vanité des vanités, tout est vanité. </a:t>
            </a:r>
          </a:p>
          <a:p>
            <a:pPr algn="l"/>
            <a:r>
              <a:rPr lang="fr-CA" dirty="0"/>
              <a:t>3 Quel avantage l’homme retire-t-il de toute la peine qu’il se donne sous le soleil ?  </a:t>
            </a:r>
          </a:p>
          <a:p>
            <a:pPr algn="l"/>
            <a:endParaRPr lang="fr-CA" sz="800" dirty="0"/>
          </a:p>
          <a:p>
            <a:pPr algn="l"/>
            <a:endParaRPr lang="fr-CA" dirty="0"/>
          </a:p>
        </p:txBody>
      </p:sp>
    </p:spTree>
    <p:extLst>
      <p:ext uri="{BB962C8B-B14F-4D97-AF65-F5344CB8AC3E}">
        <p14:creationId xmlns:p14="http://schemas.microsoft.com/office/powerpoint/2010/main" val="42174180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654F3E-496A-4411-854D-4A4C0D22B679}"/>
              </a:ext>
            </a:extLst>
          </p:cNvPr>
          <p:cNvSpPr>
            <a:spLocks noGrp="1"/>
          </p:cNvSpPr>
          <p:nvPr>
            <p:ph type="body" idx="1"/>
            <p:custDataLst>
              <p:tags r:id="rId1"/>
            </p:custDataLst>
          </p:nvPr>
        </p:nvSpPr>
        <p:spPr>
          <a:xfrm>
            <a:off x="711200" y="609599"/>
            <a:ext cx="11658600" cy="1714579"/>
          </a:xfrm>
        </p:spPr>
        <p:txBody>
          <a:bodyPr>
            <a:noAutofit/>
          </a:bodyPr>
          <a:lstStyle/>
          <a:p>
            <a:pPr marL="0" indent="0" algn="ctr">
              <a:buNone/>
            </a:pPr>
            <a:r>
              <a:rPr lang="fr-CA" sz="5400" b="1" dirty="0"/>
              <a:t>« Tout est vanité » : vraiment ? </a:t>
            </a:r>
          </a:p>
        </p:txBody>
      </p:sp>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2"/>
            </p:custDataLst>
          </p:nvPr>
        </p:nvSpPr>
        <p:spPr>
          <a:xfrm>
            <a:off x="1011583" y="1981200"/>
            <a:ext cx="11353800" cy="6375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3"/>
            </p:custDataLst>
          </p:nvPr>
        </p:nvSpPr>
        <p:spPr>
          <a:xfrm>
            <a:off x="723348" y="1981200"/>
            <a:ext cx="11963401" cy="5201424"/>
          </a:xfrm>
          <a:prstGeom prst="rect">
            <a:avLst/>
          </a:prstGeom>
        </p:spPr>
        <p:txBody>
          <a:bodyPr wrap="square">
            <a:spAutoFit/>
          </a:bodyPr>
          <a:lstStyle/>
          <a:p>
            <a:pPr algn="l"/>
            <a:endParaRPr lang="fr-CA" sz="800" dirty="0"/>
          </a:p>
          <a:p>
            <a:pPr marL="571500" indent="-571500" algn="l">
              <a:lnSpc>
                <a:spcPct val="200000"/>
              </a:lnSpc>
              <a:buFont typeface="Arial" panose="020B0604020202020204" pitchFamily="34" charset="0"/>
              <a:buChar char="•"/>
            </a:pPr>
            <a:r>
              <a:rPr lang="fr-CA" dirty="0"/>
              <a:t>Une affirmation pas si unique que cela (Paul)</a:t>
            </a:r>
          </a:p>
          <a:p>
            <a:pPr marL="571500" indent="-571500" algn="l">
              <a:lnSpc>
                <a:spcPct val="200000"/>
              </a:lnSpc>
              <a:buFont typeface="Arial" panose="020B0604020202020204" pitchFamily="34" charset="0"/>
              <a:buChar char="•"/>
            </a:pPr>
            <a:r>
              <a:rPr lang="fr-CA" dirty="0"/>
              <a:t>Une affirmation qui découle d’un regard lucide sur la vie</a:t>
            </a:r>
          </a:p>
          <a:p>
            <a:pPr marL="571500" indent="-571500" algn="l">
              <a:lnSpc>
                <a:spcPct val="200000"/>
              </a:lnSpc>
              <a:buFont typeface="Arial" panose="020B0604020202020204" pitchFamily="34" charset="0"/>
              <a:buChar char="•"/>
            </a:pPr>
            <a:r>
              <a:rPr lang="fr-CA" dirty="0"/>
              <a:t>Une affirmation à ne pas prendre dans un sens absolue </a:t>
            </a:r>
          </a:p>
          <a:p>
            <a:pPr marL="571500" indent="-571500" algn="l">
              <a:lnSpc>
                <a:spcPct val="200000"/>
              </a:lnSpc>
              <a:buFont typeface="Arial" panose="020B0604020202020204" pitchFamily="34" charset="0"/>
              <a:buChar char="•"/>
            </a:pPr>
            <a:r>
              <a:rPr lang="fr-CA" dirty="0"/>
              <a:t>Une affirmation qui n’élimine pas le bonheur (fiou !) </a:t>
            </a:r>
          </a:p>
          <a:p>
            <a:pPr algn="l"/>
            <a:endParaRPr lang="fr-CA" dirty="0"/>
          </a:p>
        </p:txBody>
      </p:sp>
    </p:spTree>
    <p:extLst>
      <p:ext uri="{BB962C8B-B14F-4D97-AF65-F5344CB8AC3E}">
        <p14:creationId xmlns:p14="http://schemas.microsoft.com/office/powerpoint/2010/main" val="3694167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F6101-3145-46CB-9EF0-6C72A1BBE592}"/>
              </a:ext>
            </a:extLst>
          </p:cNvPr>
          <p:cNvSpPr>
            <a:spLocks noGrp="1"/>
          </p:cNvSpPr>
          <p:nvPr>
            <p:ph type="title"/>
            <p:custDataLst>
              <p:tags r:id="rId1"/>
            </p:custDataLst>
          </p:nvPr>
        </p:nvSpPr>
        <p:spPr>
          <a:xfrm>
            <a:off x="673100" y="407502"/>
            <a:ext cx="11658600" cy="1270000"/>
          </a:xfrm>
        </p:spPr>
        <p:txBody>
          <a:bodyPr>
            <a:normAutofit fontScale="90000"/>
          </a:bodyPr>
          <a:lstStyle/>
          <a:p>
            <a:r>
              <a:rPr lang="fr-CA" sz="6000" b="1" dirty="0"/>
              <a:t>Le bonheur par la sagesse ? (1.12-18)</a:t>
            </a:r>
          </a:p>
        </p:txBody>
      </p:sp>
      <p:sp>
        <p:nvSpPr>
          <p:cNvPr id="5" name="Espace réservé du texte 4">
            <a:extLst>
              <a:ext uri="{FF2B5EF4-FFF2-40B4-BE49-F238E27FC236}">
                <a16:creationId xmlns:a16="http://schemas.microsoft.com/office/drawing/2014/main" id="{76919076-21CD-4288-A1F3-AFE97B9CAD11}"/>
              </a:ext>
            </a:extLst>
          </p:cNvPr>
          <p:cNvSpPr txBox="1">
            <a:spLocks/>
          </p:cNvSpPr>
          <p:nvPr>
            <p:custDataLst>
              <p:tags r:id="rId2"/>
            </p:custDataLst>
          </p:nvPr>
        </p:nvSpPr>
        <p:spPr>
          <a:xfrm>
            <a:off x="823845" y="1321902"/>
            <a:ext cx="11658600" cy="822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4699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spcBef>
                <a:spcPts val="0"/>
              </a:spcBef>
              <a:buFontTx/>
              <a:buNone/>
            </a:pPr>
            <a:r>
              <a:rPr lang="fr-CA" sz="3400" dirty="0"/>
              <a:t>12 Moi, le Maître, j’ai été roi d’Israël à Jérusalem.  13 Et je me suis appliqué à étudier et à examiner par la sagesse tout ce qui se fait sous le soleil. Dieu impose aux hommes de s’appliquer à cette occupation pénible.  14 J’ai vu tout ce qui se fait sous le soleil et je suis arrivé à la conclusion que tout est dérisoire : autant courir après le vent.  15 Ce qui est tordu ne peut être redressé, et ce qui manque ne peut être compté. 16 Je me suis dit en moi-même « Voici, j’ai fait augmenter et progresser la sagesse plus qu’aucun de ceux qui ont régné avant moi à Jérusalem. J’ai acquis beaucoup de sagesse et de connaissance ». 17 Je me suis, en effet, appliqué à connaître la sagesse, ainsi que ce qui est fou et ce qui est stupide. Et je me suis aperçu que cela aussi, c’est comme courir après le vent. 18 Car, plus on a de sagesse, plus on a de sujets d’affliction. En augmentant sa connaissance, on augmente ses tourments. </a:t>
            </a:r>
          </a:p>
        </p:txBody>
      </p:sp>
    </p:spTree>
    <p:extLst>
      <p:ext uri="{BB962C8B-B14F-4D97-AF65-F5344CB8AC3E}">
        <p14:creationId xmlns:p14="http://schemas.microsoft.com/office/powerpoint/2010/main" val="26446669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F6101-3145-46CB-9EF0-6C72A1BBE592}"/>
              </a:ext>
            </a:extLst>
          </p:cNvPr>
          <p:cNvSpPr>
            <a:spLocks noGrp="1"/>
          </p:cNvSpPr>
          <p:nvPr>
            <p:ph type="title"/>
            <p:custDataLst>
              <p:tags r:id="rId1"/>
            </p:custDataLst>
          </p:nvPr>
        </p:nvSpPr>
        <p:spPr>
          <a:xfrm>
            <a:off x="635000" y="635000"/>
            <a:ext cx="11658600" cy="1270000"/>
          </a:xfrm>
        </p:spPr>
        <p:txBody>
          <a:bodyPr>
            <a:normAutofit fontScale="90000"/>
          </a:bodyPr>
          <a:lstStyle/>
          <a:p>
            <a:r>
              <a:rPr lang="fr-CA" sz="6000" b="1" dirty="0"/>
              <a:t>Le bonheur dans les plaisirs ? (2.1-3)</a:t>
            </a:r>
          </a:p>
        </p:txBody>
      </p:sp>
      <p:sp>
        <p:nvSpPr>
          <p:cNvPr id="5" name="Espace réservé du texte 4">
            <a:extLst>
              <a:ext uri="{FF2B5EF4-FFF2-40B4-BE49-F238E27FC236}">
                <a16:creationId xmlns:a16="http://schemas.microsoft.com/office/drawing/2014/main" id="{76919076-21CD-4288-A1F3-AFE97B9CAD11}"/>
              </a:ext>
            </a:extLst>
          </p:cNvPr>
          <p:cNvSpPr txBox="1">
            <a:spLocks/>
          </p:cNvSpPr>
          <p:nvPr>
            <p:custDataLst>
              <p:tags r:id="rId2"/>
            </p:custDataLst>
          </p:nvPr>
        </p:nvSpPr>
        <p:spPr>
          <a:xfrm>
            <a:off x="1015999" y="381000"/>
            <a:ext cx="10896601" cy="822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4699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spcBef>
                <a:spcPts val="0"/>
              </a:spcBef>
              <a:buNone/>
            </a:pPr>
            <a:r>
              <a:rPr lang="fr-CA" sz="3600" dirty="0"/>
              <a:t>1 Je me suis dit en moi-même : « Va donc, teste les plaisirs, et goûte à ce qui est bon. » Mais cela aussi est dérisoire.  2 Du rire, j’ai dit : « C’est absurde », et de la joie : « A quoi cela m’avance-t-il ? » 3 Puis j’ai décidé en moi-même de m’adonner au vin, tout en continuant à me conduire avec sagesse, et j’ai résolu de me lancer dans la folie, le temps de voir ce qui est le mieux pour les hommes qui s’affairent sous le soleil pendant les jours qu’ils ont à y vivre.</a:t>
            </a:r>
            <a:endParaRPr lang="fr-CA" sz="3500" dirty="0"/>
          </a:p>
        </p:txBody>
      </p:sp>
    </p:spTree>
    <p:extLst>
      <p:ext uri="{BB962C8B-B14F-4D97-AF65-F5344CB8AC3E}">
        <p14:creationId xmlns:p14="http://schemas.microsoft.com/office/powerpoint/2010/main" val="416489771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1265</TotalTime>
  <Words>1413</Words>
  <Application>Microsoft Office PowerPoint</Application>
  <PresentationFormat>Personnalisé</PresentationFormat>
  <Paragraphs>68</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Helvetica Neue</vt:lpstr>
      <vt:lpstr>Papyrus</vt:lpstr>
      <vt:lpstr>Parchment</vt:lpstr>
      <vt:lpstr>Présentation PowerPoint</vt:lpstr>
      <vt:lpstr>Présentation PowerPoint</vt:lpstr>
      <vt:lpstr>Présentation PowerPoint</vt:lpstr>
      <vt:lpstr>Un livre qui intrigue et qui dérange…</vt:lpstr>
      <vt:lpstr>Structure du livre</vt:lpstr>
      <vt:lpstr>Présentation PowerPoint</vt:lpstr>
      <vt:lpstr>Présentation PowerPoint</vt:lpstr>
      <vt:lpstr>Le bonheur par la sagesse ? (1.12-18)</vt:lpstr>
      <vt:lpstr>Le bonheur dans les plaisirs ? (2.1-3)</vt:lpstr>
      <vt:lpstr>Le bonheur dans les grands travaux ? (2.4-6)</vt:lpstr>
      <vt:lpstr>Le bonheur dans la richesse ? (2.7-10)</vt:lpstr>
      <vt:lpstr>La conclusion de l’Ecclésiaste (2.11)</vt:lpstr>
      <vt:lpstr>Facteur aggravant no. 1 : la mort  (2.13-15)</vt:lpstr>
      <vt:lpstr>Facteur aggravant no. 2 : l’oubli  (2.16)</vt:lpstr>
      <vt:lpstr>Facteur aggravant no. 3 : l’incertitude de ce qui adviendra (2.19-21)</vt:lpstr>
      <vt:lpstr>Le bonheur malgré tout ! (2.24-25)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Owner</dc:creator>
  <cp:lastModifiedBy>Stéphane Rhéaume</cp:lastModifiedBy>
  <cp:revision>52</cp:revision>
  <dcterms:modified xsi:type="dcterms:W3CDTF">2019-09-06T17:38:36Z</dcterms:modified>
</cp:coreProperties>
</file>